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707BB2A-9215-421A-84D0-EBBBEEAD18A5}" type="datetimeFigureOut">
              <a:rPr lang="en-GB" smtClean="0"/>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414407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07BB2A-9215-421A-84D0-EBBBEEAD18A5}" type="datetimeFigureOut">
              <a:rPr lang="en-GB" smtClean="0"/>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48366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07BB2A-9215-421A-84D0-EBBBEEAD18A5}" type="datetimeFigureOut">
              <a:rPr lang="en-GB" smtClean="0"/>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2892381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07BB2A-9215-421A-84D0-EBBBEEAD18A5}" type="datetimeFigureOut">
              <a:rPr lang="en-GB" smtClean="0"/>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2138063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07BB2A-9215-421A-84D0-EBBBEEAD18A5}" type="datetimeFigureOut">
              <a:rPr lang="en-GB" smtClean="0"/>
              <a:t>05/12/2017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3667579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707BB2A-9215-421A-84D0-EBBBEEAD18A5}" type="datetimeFigureOut">
              <a:rPr lang="en-GB" smtClean="0"/>
              <a:t>05/12/2017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933759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707BB2A-9215-421A-84D0-EBBBEEAD18A5}" type="datetimeFigureOut">
              <a:rPr lang="en-GB" smtClean="0"/>
              <a:t>05/12/2017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1832727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707BB2A-9215-421A-84D0-EBBBEEAD18A5}" type="datetimeFigureOut">
              <a:rPr lang="en-GB" smtClean="0"/>
              <a:t>05/12/2017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2854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07BB2A-9215-421A-84D0-EBBBEEAD18A5}" type="datetimeFigureOut">
              <a:rPr lang="en-GB" smtClean="0"/>
              <a:t>05/12/2017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261760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07BB2A-9215-421A-84D0-EBBBEEAD18A5}" type="datetimeFigureOut">
              <a:rPr lang="en-GB" smtClean="0"/>
              <a:t>05/12/2017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3483767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07BB2A-9215-421A-84D0-EBBBEEAD18A5}" type="datetimeFigureOut">
              <a:rPr lang="en-GB" smtClean="0"/>
              <a:t>05/12/2017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06BE31-14A6-4FCD-9445-B4A599F4CE54}" type="slidenum">
              <a:rPr lang="en-GB" smtClean="0"/>
              <a:t>‹#›</a:t>
            </a:fld>
            <a:endParaRPr lang="en-GB"/>
          </a:p>
        </p:txBody>
      </p:sp>
    </p:spTree>
    <p:extLst>
      <p:ext uri="{BB962C8B-B14F-4D97-AF65-F5344CB8AC3E}">
        <p14:creationId xmlns:p14="http://schemas.microsoft.com/office/powerpoint/2010/main" val="1160250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07BB2A-9215-421A-84D0-EBBBEEAD18A5}" type="datetimeFigureOut">
              <a:rPr lang="en-GB" smtClean="0"/>
              <a:t>05/12/2017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06BE31-14A6-4FCD-9445-B4A599F4CE54}" type="slidenum">
              <a:rPr lang="en-GB" smtClean="0"/>
              <a:t>‹#›</a:t>
            </a:fld>
            <a:endParaRPr lang="en-GB"/>
          </a:p>
        </p:txBody>
      </p:sp>
    </p:spTree>
    <p:extLst>
      <p:ext uri="{BB962C8B-B14F-4D97-AF65-F5344CB8AC3E}">
        <p14:creationId xmlns:p14="http://schemas.microsoft.com/office/powerpoint/2010/main" val="3935767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32656"/>
            <a:ext cx="7772400" cy="1470025"/>
          </a:xfrm>
        </p:spPr>
        <p:txBody>
          <a:bodyPr>
            <a:noAutofit/>
          </a:bodyPr>
          <a:lstStyle/>
          <a:p>
            <a:r>
              <a:rPr lang="en-GB" sz="6000" b="1" dirty="0" smtClean="0">
                <a:solidFill>
                  <a:schemeClr val="bg1"/>
                </a:solidFill>
              </a:rPr>
              <a:t>G7 Future of the Seas and Oceans</a:t>
            </a:r>
            <a:endParaRPr lang="en-GB" sz="6000" b="1" dirty="0">
              <a:solidFill>
                <a:schemeClr val="bg1"/>
              </a:solidFill>
            </a:endParaRPr>
          </a:p>
        </p:txBody>
      </p:sp>
      <p:sp>
        <p:nvSpPr>
          <p:cNvPr id="6" name="Subtitle 5"/>
          <p:cNvSpPr>
            <a:spLocks noGrp="1"/>
          </p:cNvSpPr>
          <p:nvPr>
            <p:ph type="subTitle" idx="1"/>
          </p:nvPr>
        </p:nvSpPr>
        <p:spPr>
          <a:xfrm>
            <a:off x="1371600" y="1988841"/>
            <a:ext cx="6400800" cy="4869160"/>
          </a:xfrm>
        </p:spPr>
        <p:txBody>
          <a:bodyPr>
            <a:normAutofit fontScale="92500" lnSpcReduction="10000"/>
          </a:bodyPr>
          <a:lstStyle/>
          <a:p>
            <a:r>
              <a:rPr lang="en-GB" b="1" dirty="0" smtClean="0">
                <a:solidFill>
                  <a:schemeClr val="bg1"/>
                </a:solidFill>
              </a:rPr>
              <a:t>London Workshop</a:t>
            </a:r>
          </a:p>
          <a:p>
            <a:r>
              <a:rPr lang="en-GB" b="1" dirty="0" smtClean="0">
                <a:solidFill>
                  <a:schemeClr val="bg1"/>
                </a:solidFill>
              </a:rPr>
              <a:t>12-13 December 2017</a:t>
            </a:r>
          </a:p>
          <a:p>
            <a:endParaRPr lang="en-GB" b="1" dirty="0" smtClean="0">
              <a:solidFill>
                <a:schemeClr val="bg1"/>
              </a:solidFill>
            </a:endParaRPr>
          </a:p>
          <a:p>
            <a:r>
              <a:rPr lang="en-GB" sz="4800" b="1" dirty="0" smtClean="0">
                <a:solidFill>
                  <a:srgbClr val="FFFF00"/>
                </a:solidFill>
              </a:rPr>
              <a:t>Action 1 update</a:t>
            </a:r>
          </a:p>
          <a:p>
            <a:endParaRPr lang="en-GB" b="1" dirty="0" smtClean="0">
              <a:solidFill>
                <a:schemeClr val="bg1"/>
              </a:solidFill>
            </a:endParaRPr>
          </a:p>
          <a:p>
            <a:r>
              <a:rPr lang="en-GB" b="1" dirty="0" smtClean="0">
                <a:solidFill>
                  <a:schemeClr val="bg1"/>
                </a:solidFill>
              </a:rPr>
              <a:t>Co-leads </a:t>
            </a:r>
          </a:p>
          <a:p>
            <a:r>
              <a:rPr lang="en-GB" b="1" dirty="0" smtClean="0">
                <a:solidFill>
                  <a:schemeClr val="bg1"/>
                </a:solidFill>
              </a:rPr>
              <a:t>David </a:t>
            </a:r>
            <a:r>
              <a:rPr lang="en-GB" b="1" dirty="0" err="1" smtClean="0">
                <a:solidFill>
                  <a:schemeClr val="bg1"/>
                </a:solidFill>
              </a:rPr>
              <a:t>Legler</a:t>
            </a:r>
            <a:r>
              <a:rPr lang="en-GB" b="1" dirty="0" smtClean="0">
                <a:solidFill>
                  <a:schemeClr val="bg1"/>
                </a:solidFill>
              </a:rPr>
              <a:t> (US)</a:t>
            </a:r>
          </a:p>
          <a:p>
            <a:r>
              <a:rPr lang="en-GB" b="1" dirty="0" smtClean="0">
                <a:solidFill>
                  <a:schemeClr val="bg1"/>
                </a:solidFill>
              </a:rPr>
              <a:t>Daniele </a:t>
            </a:r>
            <a:r>
              <a:rPr lang="en-GB" b="1" dirty="0" err="1" smtClean="0">
                <a:solidFill>
                  <a:schemeClr val="bg1"/>
                </a:solidFill>
              </a:rPr>
              <a:t>Iudicone</a:t>
            </a:r>
            <a:r>
              <a:rPr lang="en-GB" b="1" dirty="0" smtClean="0">
                <a:solidFill>
                  <a:schemeClr val="bg1"/>
                </a:solidFill>
              </a:rPr>
              <a:t> (Italy)</a:t>
            </a:r>
          </a:p>
          <a:p>
            <a:r>
              <a:rPr lang="en-GB" b="1" dirty="0" smtClean="0">
                <a:solidFill>
                  <a:schemeClr val="bg1"/>
                </a:solidFill>
              </a:rPr>
              <a:t>Adrian Martin (UK)</a:t>
            </a:r>
          </a:p>
          <a:p>
            <a:endParaRPr lang="en-GB" b="1" dirty="0" smtClean="0">
              <a:solidFill>
                <a:schemeClr val="bg1"/>
              </a:solidFill>
            </a:endParaRPr>
          </a:p>
          <a:p>
            <a:endParaRPr lang="en-GB" b="1" dirty="0">
              <a:solidFill>
                <a:schemeClr val="bg1"/>
              </a:solidFill>
            </a:endParaRPr>
          </a:p>
        </p:txBody>
      </p:sp>
    </p:spTree>
    <p:extLst>
      <p:ext uri="{BB962C8B-B14F-4D97-AF65-F5344CB8AC3E}">
        <p14:creationId xmlns:p14="http://schemas.microsoft.com/office/powerpoint/2010/main" val="1467554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Research vessels</a:t>
            </a:r>
            <a:endParaRPr lang="en-GB" dirty="0">
              <a:solidFill>
                <a:schemeClr val="bg1"/>
              </a:solidFill>
            </a:endParaRPr>
          </a:p>
        </p:txBody>
      </p:sp>
      <p:sp>
        <p:nvSpPr>
          <p:cNvPr id="3" name="Content Placeholder 2"/>
          <p:cNvSpPr>
            <a:spLocks noGrp="1"/>
          </p:cNvSpPr>
          <p:nvPr>
            <p:ph idx="1"/>
          </p:nvPr>
        </p:nvSpPr>
        <p:spPr>
          <a:xfrm>
            <a:off x="179512" y="1196752"/>
            <a:ext cx="8784976" cy="5472608"/>
          </a:xfrm>
        </p:spPr>
        <p:txBody>
          <a:bodyPr>
            <a:normAutofit fontScale="85000" lnSpcReduction="10000"/>
          </a:bodyPr>
          <a:lstStyle/>
          <a:p>
            <a:r>
              <a:rPr lang="en-US" dirty="0" smtClean="0">
                <a:solidFill>
                  <a:schemeClr val="bg1"/>
                </a:solidFill>
              </a:rPr>
              <a:t>A working </a:t>
            </a:r>
            <a:r>
              <a:rPr lang="en-US" dirty="0">
                <a:solidFill>
                  <a:schemeClr val="bg1"/>
                </a:solidFill>
              </a:rPr>
              <a:t>group </a:t>
            </a:r>
            <a:r>
              <a:rPr lang="en-US" dirty="0" smtClean="0">
                <a:solidFill>
                  <a:schemeClr val="bg1"/>
                </a:solidFill>
              </a:rPr>
              <a:t>was </a:t>
            </a:r>
            <a:r>
              <a:rPr lang="en-US" dirty="0">
                <a:solidFill>
                  <a:schemeClr val="bg1"/>
                </a:solidFill>
              </a:rPr>
              <a:t>identified to </a:t>
            </a:r>
            <a:r>
              <a:rPr lang="en-US" dirty="0" smtClean="0">
                <a:solidFill>
                  <a:schemeClr val="bg1"/>
                </a:solidFill>
              </a:rPr>
              <a:t>collate the </a:t>
            </a:r>
            <a:r>
              <a:rPr lang="en-US" dirty="0">
                <a:solidFill>
                  <a:schemeClr val="bg1"/>
                </a:solidFill>
              </a:rPr>
              <a:t>logistical organization (ships and other means at sea, international collaborations </a:t>
            </a:r>
            <a:r>
              <a:rPr lang="en-US" dirty="0" err="1">
                <a:solidFill>
                  <a:schemeClr val="bg1"/>
                </a:solidFill>
              </a:rPr>
              <a:t>etc</a:t>
            </a:r>
            <a:r>
              <a:rPr lang="en-US" dirty="0">
                <a:solidFill>
                  <a:schemeClr val="bg1"/>
                </a:solidFill>
              </a:rPr>
              <a:t>) and of the scientific organization (national structures and programs, international collaborations </a:t>
            </a:r>
            <a:r>
              <a:rPr lang="en-US" dirty="0" err="1">
                <a:solidFill>
                  <a:schemeClr val="bg1"/>
                </a:solidFill>
              </a:rPr>
              <a:t>etc</a:t>
            </a:r>
            <a:r>
              <a:rPr lang="en-US" dirty="0" smtClean="0">
                <a:solidFill>
                  <a:schemeClr val="bg1"/>
                </a:solidFill>
              </a:rPr>
              <a:t>) for each G7 country. </a:t>
            </a:r>
          </a:p>
          <a:p>
            <a:r>
              <a:rPr lang="en-US" dirty="0" smtClean="0">
                <a:solidFill>
                  <a:schemeClr val="bg1"/>
                </a:solidFill>
              </a:rPr>
              <a:t>A </a:t>
            </a:r>
            <a:r>
              <a:rPr lang="en-US" dirty="0">
                <a:solidFill>
                  <a:schemeClr val="bg1"/>
                </a:solidFill>
              </a:rPr>
              <a:t>draft document was prepared which, </a:t>
            </a:r>
            <a:endParaRPr lang="en-US" dirty="0" smtClean="0">
              <a:solidFill>
                <a:schemeClr val="bg1"/>
              </a:solidFill>
            </a:endParaRPr>
          </a:p>
          <a:p>
            <a:pPr marL="0" indent="0">
              <a:buNone/>
            </a:pPr>
            <a:r>
              <a:rPr lang="en-US" dirty="0" smtClean="0">
                <a:solidFill>
                  <a:schemeClr val="bg1"/>
                </a:solidFill>
              </a:rPr>
              <a:t>	(</a:t>
            </a:r>
            <a:r>
              <a:rPr lang="en-US" dirty="0" err="1">
                <a:solidFill>
                  <a:schemeClr val="bg1"/>
                </a:solidFill>
              </a:rPr>
              <a:t>i</a:t>
            </a:r>
            <a:r>
              <a:rPr lang="en-US" dirty="0">
                <a:solidFill>
                  <a:schemeClr val="bg1"/>
                </a:solidFill>
              </a:rPr>
              <a:t>), reviews the international collaboration agreements </a:t>
            </a:r>
            <a:endParaRPr lang="en-US" dirty="0" smtClean="0">
              <a:solidFill>
                <a:schemeClr val="bg1"/>
              </a:solidFill>
            </a:endParaRPr>
          </a:p>
          <a:p>
            <a:pPr marL="0" indent="0">
              <a:buNone/>
            </a:pPr>
            <a:r>
              <a:rPr lang="en-US" dirty="0">
                <a:solidFill>
                  <a:schemeClr val="bg1"/>
                </a:solidFill>
              </a:rPr>
              <a:t>	</a:t>
            </a:r>
            <a:r>
              <a:rPr lang="en-US" dirty="0" smtClean="0">
                <a:solidFill>
                  <a:schemeClr val="bg1"/>
                </a:solidFill>
              </a:rPr>
              <a:t>on </a:t>
            </a:r>
            <a:r>
              <a:rPr lang="en-US" dirty="0">
                <a:solidFill>
                  <a:schemeClr val="bg1"/>
                </a:solidFill>
              </a:rPr>
              <a:t>infrastructures (ships and other means at sea) and, </a:t>
            </a:r>
            <a:endParaRPr lang="en-US" dirty="0" smtClean="0">
              <a:solidFill>
                <a:schemeClr val="bg1"/>
              </a:solidFill>
            </a:endParaRPr>
          </a:p>
          <a:p>
            <a:pPr marL="0" indent="0">
              <a:buNone/>
            </a:pPr>
            <a:r>
              <a:rPr lang="en-US" dirty="0" smtClean="0">
                <a:solidFill>
                  <a:schemeClr val="bg1"/>
                </a:solidFill>
              </a:rPr>
              <a:t>	(</a:t>
            </a:r>
            <a:r>
              <a:rPr lang="en-US" dirty="0">
                <a:solidFill>
                  <a:schemeClr val="bg1"/>
                </a:solidFill>
              </a:rPr>
              <a:t>ii), is focused on the “state of the art” of scientific </a:t>
            </a:r>
            <a:endParaRPr lang="en-US" dirty="0" smtClean="0">
              <a:solidFill>
                <a:schemeClr val="bg1"/>
              </a:solidFill>
            </a:endParaRPr>
          </a:p>
          <a:p>
            <a:pPr marL="0" indent="0">
              <a:buNone/>
            </a:pPr>
            <a:r>
              <a:rPr lang="en-US" dirty="0">
                <a:solidFill>
                  <a:schemeClr val="bg1"/>
                </a:solidFill>
              </a:rPr>
              <a:t>	</a:t>
            </a:r>
            <a:r>
              <a:rPr lang="en-US" dirty="0" smtClean="0">
                <a:solidFill>
                  <a:schemeClr val="bg1"/>
                </a:solidFill>
              </a:rPr>
              <a:t>cooperation </a:t>
            </a:r>
            <a:r>
              <a:rPr lang="en-US" dirty="0">
                <a:solidFill>
                  <a:schemeClr val="bg1"/>
                </a:solidFill>
              </a:rPr>
              <a:t>agreements (observation, research, </a:t>
            </a:r>
            <a:r>
              <a:rPr lang="en-US" dirty="0" smtClean="0">
                <a:solidFill>
                  <a:schemeClr val="bg1"/>
                </a:solidFill>
              </a:rPr>
              <a:t>data). </a:t>
            </a:r>
          </a:p>
          <a:p>
            <a:r>
              <a:rPr lang="en-US" dirty="0" smtClean="0">
                <a:solidFill>
                  <a:schemeClr val="bg1"/>
                </a:solidFill>
              </a:rPr>
              <a:t>This </a:t>
            </a:r>
            <a:r>
              <a:rPr lang="en-US" dirty="0">
                <a:solidFill>
                  <a:schemeClr val="bg1"/>
                </a:solidFill>
              </a:rPr>
              <a:t>draft document was sent out to the participants </a:t>
            </a:r>
            <a:r>
              <a:rPr lang="en-US" dirty="0" smtClean="0">
                <a:solidFill>
                  <a:schemeClr val="bg1"/>
                </a:solidFill>
              </a:rPr>
              <a:t>to </a:t>
            </a:r>
            <a:r>
              <a:rPr lang="en-US" dirty="0">
                <a:solidFill>
                  <a:schemeClr val="bg1"/>
                </a:solidFill>
              </a:rPr>
              <a:t>incorporate further national information, contributions, comments and suggestions.</a:t>
            </a:r>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Sensors</a:t>
            </a:r>
            <a:endParaRPr lang="en-GB" dirty="0">
              <a:solidFill>
                <a:schemeClr val="bg1"/>
              </a:solidFill>
            </a:endParaRPr>
          </a:p>
        </p:txBody>
      </p:sp>
      <p:sp>
        <p:nvSpPr>
          <p:cNvPr id="3" name="Content Placeholder 2"/>
          <p:cNvSpPr>
            <a:spLocks noGrp="1"/>
          </p:cNvSpPr>
          <p:nvPr>
            <p:ph idx="1"/>
          </p:nvPr>
        </p:nvSpPr>
        <p:spPr>
          <a:xfrm>
            <a:off x="179512" y="1196752"/>
            <a:ext cx="8784976" cy="5472608"/>
          </a:xfrm>
        </p:spPr>
        <p:txBody>
          <a:bodyPr>
            <a:normAutofit fontScale="70000" lnSpcReduction="20000"/>
          </a:bodyPr>
          <a:lstStyle/>
          <a:p>
            <a:r>
              <a:rPr lang="en-US" dirty="0" smtClean="0">
                <a:solidFill>
                  <a:schemeClr val="bg1"/>
                </a:solidFill>
              </a:rPr>
              <a:t>A roadmap </a:t>
            </a:r>
            <a:r>
              <a:rPr lang="en-US" dirty="0">
                <a:solidFill>
                  <a:schemeClr val="bg1"/>
                </a:solidFill>
              </a:rPr>
              <a:t>for sensors </a:t>
            </a:r>
            <a:r>
              <a:rPr lang="en-US" dirty="0" smtClean="0">
                <a:solidFill>
                  <a:schemeClr val="bg1"/>
                </a:solidFill>
              </a:rPr>
              <a:t>with </a:t>
            </a:r>
            <a:r>
              <a:rPr lang="en-US" dirty="0">
                <a:solidFill>
                  <a:schemeClr val="bg1"/>
                </a:solidFill>
              </a:rPr>
              <a:t>a ten year horizon has been </a:t>
            </a:r>
            <a:r>
              <a:rPr lang="en-US" dirty="0" smtClean="0">
                <a:solidFill>
                  <a:schemeClr val="bg1"/>
                </a:solidFill>
              </a:rPr>
              <a:t>produced within </a:t>
            </a:r>
            <a:r>
              <a:rPr lang="en-US" dirty="0" err="1" smtClean="0">
                <a:solidFill>
                  <a:schemeClr val="bg1"/>
                </a:solidFill>
              </a:rPr>
              <a:t>Atlantos</a:t>
            </a:r>
            <a:r>
              <a:rPr lang="en-US" dirty="0" smtClean="0">
                <a:solidFill>
                  <a:schemeClr val="bg1"/>
                </a:solidFill>
              </a:rPr>
              <a:t>, </a:t>
            </a:r>
            <a:r>
              <a:rPr lang="en-US" dirty="0">
                <a:solidFill>
                  <a:schemeClr val="bg1"/>
                </a:solidFill>
              </a:rPr>
              <a:t>and mounted on the NOC website. </a:t>
            </a:r>
            <a:endParaRPr lang="en-US" dirty="0" smtClean="0">
              <a:solidFill>
                <a:schemeClr val="bg1"/>
              </a:solidFill>
            </a:endParaRPr>
          </a:p>
          <a:p>
            <a:r>
              <a:rPr lang="en-US" dirty="0" smtClean="0">
                <a:solidFill>
                  <a:schemeClr val="bg1"/>
                </a:solidFill>
              </a:rPr>
              <a:t>Discussion at </a:t>
            </a:r>
            <a:r>
              <a:rPr lang="en-US" dirty="0" smtClean="0">
                <a:solidFill>
                  <a:schemeClr val="bg1"/>
                </a:solidFill>
              </a:rPr>
              <a:t>the Observation Coordination Group (OGC) of the Joint Technical Commission for Oceanography and Marine Meteorology (JCOMM) </a:t>
            </a:r>
            <a:r>
              <a:rPr lang="en-US" dirty="0" smtClean="0">
                <a:solidFill>
                  <a:schemeClr val="bg1"/>
                </a:solidFill>
              </a:rPr>
              <a:t>resulted in a scoping group to </a:t>
            </a:r>
            <a:r>
              <a:rPr lang="en-US" dirty="0">
                <a:solidFill>
                  <a:schemeClr val="bg1"/>
                </a:solidFill>
              </a:rPr>
              <a:t>further international engagement of existing observing networks in technology development and adoption. </a:t>
            </a:r>
            <a:endParaRPr lang="en-US" dirty="0" smtClean="0">
              <a:solidFill>
                <a:schemeClr val="bg1"/>
              </a:solidFill>
            </a:endParaRPr>
          </a:p>
          <a:p>
            <a:r>
              <a:rPr lang="en-US" dirty="0" smtClean="0">
                <a:solidFill>
                  <a:schemeClr val="bg1"/>
                </a:solidFill>
              </a:rPr>
              <a:t>A </a:t>
            </a:r>
            <a:r>
              <a:rPr lang="en-US" dirty="0">
                <a:solidFill>
                  <a:schemeClr val="bg1"/>
                </a:solidFill>
              </a:rPr>
              <a:t>joint </a:t>
            </a:r>
            <a:r>
              <a:rPr lang="en-US" dirty="0" err="1">
                <a:solidFill>
                  <a:schemeClr val="bg1"/>
                </a:solidFill>
              </a:rPr>
              <a:t>AtlantOS</a:t>
            </a:r>
            <a:r>
              <a:rPr lang="en-US" dirty="0">
                <a:solidFill>
                  <a:schemeClr val="bg1"/>
                </a:solidFill>
              </a:rPr>
              <a:t>-AORA workshop was held to investigate the shared use of ocean observing infrastructure, including for the testing of new sensor technologies. </a:t>
            </a:r>
            <a:r>
              <a:rPr lang="en-US" dirty="0" smtClean="0">
                <a:solidFill>
                  <a:schemeClr val="bg1"/>
                </a:solidFill>
              </a:rPr>
              <a:t>A </a:t>
            </a:r>
            <a:r>
              <a:rPr lang="en-US" dirty="0">
                <a:solidFill>
                  <a:schemeClr val="bg1"/>
                </a:solidFill>
              </a:rPr>
              <a:t>proof of concept structure was proposed. </a:t>
            </a:r>
            <a:endParaRPr lang="en-US" dirty="0" smtClean="0">
              <a:solidFill>
                <a:schemeClr val="bg1"/>
              </a:solidFill>
            </a:endParaRPr>
          </a:p>
          <a:p>
            <a:r>
              <a:rPr lang="en-US" dirty="0" smtClean="0">
                <a:solidFill>
                  <a:schemeClr val="bg1"/>
                </a:solidFill>
              </a:rPr>
              <a:t>A special </a:t>
            </a:r>
            <a:r>
              <a:rPr lang="en-US" dirty="0">
                <a:solidFill>
                  <a:schemeClr val="bg1"/>
                </a:solidFill>
              </a:rPr>
              <a:t>session has been arranged for 2018 Ocean Sciences </a:t>
            </a:r>
            <a:r>
              <a:rPr lang="en-US" dirty="0" smtClean="0">
                <a:solidFill>
                  <a:schemeClr val="bg1"/>
                </a:solidFill>
              </a:rPr>
              <a:t>Meeting in </a:t>
            </a:r>
            <a:r>
              <a:rPr lang="en-US" dirty="0">
                <a:solidFill>
                  <a:schemeClr val="bg1"/>
                </a:solidFill>
              </a:rPr>
              <a:t>Portland, Oregon “New Platform and Sensor Technologies: Advancing Research, Readiness and Transitioning for Sustained Ocean Observing of Essential Ocean Variables”. </a:t>
            </a:r>
            <a:endParaRPr lang="en-US" dirty="0" smtClean="0">
              <a:solidFill>
                <a:schemeClr val="bg1"/>
              </a:solidFill>
            </a:endParaRPr>
          </a:p>
          <a:p>
            <a:r>
              <a:rPr lang="en-US" dirty="0" smtClean="0">
                <a:solidFill>
                  <a:schemeClr val="bg1"/>
                </a:solidFill>
              </a:rPr>
              <a:t>As </a:t>
            </a:r>
            <a:r>
              <a:rPr lang="en-US" dirty="0">
                <a:solidFill>
                  <a:schemeClr val="bg1"/>
                </a:solidFill>
              </a:rPr>
              <a:t>a direct result of the G7 initiative the UK (NERC) and Japan (JST) have created a bi-lateral joint fund for innovative biogeochemical sensor technology </a:t>
            </a:r>
            <a:r>
              <a:rPr lang="en-US" dirty="0" smtClean="0">
                <a:solidFill>
                  <a:schemeClr val="bg1"/>
                </a:solidFill>
              </a:rPr>
              <a:t>development. </a:t>
            </a:r>
            <a:endParaRPr lang="en-GB" dirty="0">
              <a:solidFill>
                <a:schemeClr val="bg1"/>
              </a:solidFill>
            </a:endParaRPr>
          </a:p>
        </p:txBody>
      </p:sp>
    </p:spTree>
    <p:extLst>
      <p:ext uri="{BB962C8B-B14F-4D97-AF65-F5344CB8AC3E}">
        <p14:creationId xmlns:p14="http://schemas.microsoft.com/office/powerpoint/2010/main" val="176131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Underway</a:t>
            </a:r>
            <a:endParaRPr lang="en-GB" dirty="0">
              <a:solidFill>
                <a:schemeClr val="bg1"/>
              </a:solidFill>
            </a:endParaRPr>
          </a:p>
        </p:txBody>
      </p:sp>
      <p:sp>
        <p:nvSpPr>
          <p:cNvPr id="3" name="Content Placeholder 2"/>
          <p:cNvSpPr>
            <a:spLocks noGrp="1"/>
          </p:cNvSpPr>
          <p:nvPr>
            <p:ph idx="1"/>
          </p:nvPr>
        </p:nvSpPr>
        <p:spPr>
          <a:xfrm>
            <a:off x="179512" y="1196752"/>
            <a:ext cx="8784976" cy="5472608"/>
          </a:xfrm>
        </p:spPr>
        <p:txBody>
          <a:bodyPr>
            <a:noAutofit/>
          </a:bodyPr>
          <a:lstStyle/>
          <a:p>
            <a:r>
              <a:rPr lang="en-US" sz="2400" dirty="0" smtClean="0">
                <a:solidFill>
                  <a:schemeClr val="bg1"/>
                </a:solidFill>
              </a:rPr>
              <a:t>The </a:t>
            </a:r>
            <a:r>
              <a:rPr lang="en-US" sz="2400" dirty="0">
                <a:solidFill>
                  <a:schemeClr val="bg1"/>
                </a:solidFill>
              </a:rPr>
              <a:t>underway observing system (measuring near ocean surface meteorological, physical oceanographic, biogeochemical and biological parameters) is </a:t>
            </a:r>
            <a:r>
              <a:rPr lang="en-US" sz="2400" dirty="0" smtClean="0">
                <a:solidFill>
                  <a:schemeClr val="bg1"/>
                </a:solidFill>
              </a:rPr>
              <a:t>fragmented</a:t>
            </a:r>
          </a:p>
          <a:p>
            <a:r>
              <a:rPr lang="en-US" sz="2400" dirty="0" smtClean="0">
                <a:solidFill>
                  <a:schemeClr val="bg1"/>
                </a:solidFill>
              </a:rPr>
              <a:t>Responsibility (for specifications, </a:t>
            </a:r>
            <a:r>
              <a:rPr lang="en-US" sz="2400" dirty="0">
                <a:solidFill>
                  <a:schemeClr val="bg1"/>
                </a:solidFill>
              </a:rPr>
              <a:t>observation, </a:t>
            </a:r>
            <a:r>
              <a:rPr lang="en-US" sz="2400" dirty="0" smtClean="0">
                <a:solidFill>
                  <a:schemeClr val="bg1"/>
                </a:solidFill>
              </a:rPr>
              <a:t>data…) </a:t>
            </a:r>
            <a:r>
              <a:rPr lang="en-US" sz="2400" dirty="0">
                <a:solidFill>
                  <a:schemeClr val="bg1"/>
                </a:solidFill>
              </a:rPr>
              <a:t>is divided across many national and international </a:t>
            </a:r>
            <a:r>
              <a:rPr lang="en-US" sz="2400" dirty="0" smtClean="0">
                <a:solidFill>
                  <a:schemeClr val="bg1"/>
                </a:solidFill>
              </a:rPr>
              <a:t>bodies.</a:t>
            </a:r>
          </a:p>
          <a:p>
            <a:r>
              <a:rPr lang="en-US" sz="2400" dirty="0" smtClean="0">
                <a:solidFill>
                  <a:schemeClr val="bg1"/>
                </a:solidFill>
              </a:rPr>
              <a:t>Each </a:t>
            </a:r>
            <a:r>
              <a:rPr lang="en-US" sz="2400" dirty="0">
                <a:solidFill>
                  <a:schemeClr val="bg1"/>
                </a:solidFill>
              </a:rPr>
              <a:t>element is currently running at capacity and </a:t>
            </a:r>
            <a:r>
              <a:rPr lang="en-US" sz="2400" dirty="0" err="1">
                <a:solidFill>
                  <a:schemeClr val="bg1"/>
                </a:solidFill>
              </a:rPr>
              <a:t>focussed</a:t>
            </a:r>
            <a:r>
              <a:rPr lang="en-US" sz="2400" dirty="0">
                <a:solidFill>
                  <a:schemeClr val="bg1"/>
                </a:solidFill>
              </a:rPr>
              <a:t> on delivering for national, or program priorities. </a:t>
            </a:r>
            <a:endParaRPr lang="en-US" sz="2400" dirty="0" smtClean="0">
              <a:solidFill>
                <a:schemeClr val="bg1"/>
              </a:solidFill>
            </a:endParaRPr>
          </a:p>
          <a:p>
            <a:r>
              <a:rPr lang="en-US" sz="2400" dirty="0" smtClean="0">
                <a:solidFill>
                  <a:schemeClr val="bg1"/>
                </a:solidFill>
              </a:rPr>
              <a:t>By </a:t>
            </a:r>
            <a:r>
              <a:rPr lang="en-US" sz="2400" dirty="0">
                <a:solidFill>
                  <a:schemeClr val="bg1"/>
                </a:solidFill>
              </a:rPr>
              <a:t>integrating activities across G7 the effectiveness and efficiency of the underway sampling could be significantly improved. </a:t>
            </a:r>
            <a:endParaRPr lang="en-US" sz="2400" dirty="0" smtClean="0">
              <a:solidFill>
                <a:schemeClr val="bg1"/>
              </a:solidFill>
            </a:endParaRPr>
          </a:p>
          <a:p>
            <a:r>
              <a:rPr lang="en-US" sz="2400" dirty="0" smtClean="0">
                <a:solidFill>
                  <a:schemeClr val="bg1"/>
                </a:solidFill>
              </a:rPr>
              <a:t>This </a:t>
            </a:r>
            <a:r>
              <a:rPr lang="en-US" sz="2400" dirty="0">
                <a:solidFill>
                  <a:schemeClr val="bg1"/>
                </a:solidFill>
              </a:rPr>
              <a:t>is a low-cost way of significantly improving our ability to collect data to address e.g. SDG13 and SDG14. </a:t>
            </a:r>
            <a:endParaRPr lang="en-US" sz="2400" dirty="0" smtClean="0">
              <a:solidFill>
                <a:schemeClr val="bg1"/>
              </a:solidFill>
            </a:endParaRPr>
          </a:p>
          <a:p>
            <a:r>
              <a:rPr lang="en-US" sz="2400" dirty="0" smtClean="0">
                <a:solidFill>
                  <a:schemeClr val="bg1"/>
                </a:solidFill>
              </a:rPr>
              <a:t>People gave time </a:t>
            </a:r>
            <a:r>
              <a:rPr lang="en-US" sz="2400" dirty="0">
                <a:solidFill>
                  <a:schemeClr val="bg1"/>
                </a:solidFill>
              </a:rPr>
              <a:t>to perform the above </a:t>
            </a:r>
            <a:r>
              <a:rPr lang="en-US" sz="2400" dirty="0" smtClean="0">
                <a:solidFill>
                  <a:schemeClr val="bg1"/>
                </a:solidFill>
              </a:rPr>
              <a:t>analysis but </a:t>
            </a:r>
            <a:r>
              <a:rPr lang="en-US" sz="2400" dirty="0">
                <a:solidFill>
                  <a:schemeClr val="bg1"/>
                </a:solidFill>
              </a:rPr>
              <a:t>given the </a:t>
            </a:r>
            <a:r>
              <a:rPr lang="en-US" sz="2400" dirty="0" smtClean="0">
                <a:solidFill>
                  <a:schemeClr val="bg1"/>
                </a:solidFill>
              </a:rPr>
              <a:t>overstretched </a:t>
            </a:r>
            <a:r>
              <a:rPr lang="en-US" sz="2400" dirty="0">
                <a:solidFill>
                  <a:schemeClr val="bg1"/>
                </a:solidFill>
              </a:rPr>
              <a:t>system </a:t>
            </a:r>
            <a:r>
              <a:rPr lang="en-US" sz="2400" dirty="0" smtClean="0">
                <a:solidFill>
                  <a:schemeClr val="bg1"/>
                </a:solidFill>
              </a:rPr>
              <a:t>it is </a:t>
            </a:r>
            <a:r>
              <a:rPr lang="en-US" sz="2400" dirty="0">
                <a:solidFill>
                  <a:schemeClr val="bg1"/>
                </a:solidFill>
              </a:rPr>
              <a:t>not </a:t>
            </a:r>
            <a:r>
              <a:rPr lang="en-US" sz="2400" dirty="0" smtClean="0">
                <a:solidFill>
                  <a:schemeClr val="bg1"/>
                </a:solidFill>
              </a:rPr>
              <a:t>possible </a:t>
            </a:r>
            <a:r>
              <a:rPr lang="en-US" sz="2400" dirty="0">
                <a:solidFill>
                  <a:schemeClr val="bg1"/>
                </a:solidFill>
              </a:rPr>
              <a:t>to make further progress toward </a:t>
            </a:r>
            <a:r>
              <a:rPr lang="en-US" sz="2400" dirty="0" err="1">
                <a:solidFill>
                  <a:schemeClr val="bg1"/>
                </a:solidFill>
              </a:rPr>
              <a:t>realising</a:t>
            </a:r>
            <a:r>
              <a:rPr lang="en-US" sz="2400" dirty="0">
                <a:solidFill>
                  <a:schemeClr val="bg1"/>
                </a:solidFill>
              </a:rPr>
              <a:t> the </a:t>
            </a:r>
            <a:r>
              <a:rPr lang="en-GB" sz="2400" dirty="0" smtClean="0">
                <a:solidFill>
                  <a:schemeClr val="bg1"/>
                </a:solidFill>
              </a:rPr>
              <a:t>full potential without further resourcing.</a:t>
            </a:r>
            <a:endParaRPr lang="en-GB" sz="2400" dirty="0">
              <a:solidFill>
                <a:schemeClr val="bg1"/>
              </a:solidFill>
            </a:endParaRPr>
          </a:p>
        </p:txBody>
      </p:sp>
    </p:spTree>
    <p:extLst>
      <p:ext uri="{BB962C8B-B14F-4D97-AF65-F5344CB8AC3E}">
        <p14:creationId xmlns:p14="http://schemas.microsoft.com/office/powerpoint/2010/main" val="176131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Action 1 sub-actions</a:t>
            </a:r>
            <a:endParaRPr lang="en-GB" dirty="0">
              <a:solidFill>
                <a:schemeClr val="bg1"/>
              </a:solidFill>
            </a:endParaRPr>
          </a:p>
        </p:txBody>
      </p:sp>
      <p:sp>
        <p:nvSpPr>
          <p:cNvPr id="3" name="Content Placeholder 2"/>
          <p:cNvSpPr>
            <a:spLocks noGrp="1"/>
          </p:cNvSpPr>
          <p:nvPr>
            <p:ph idx="1"/>
          </p:nvPr>
        </p:nvSpPr>
        <p:spPr/>
        <p:txBody>
          <a:bodyPr numCol="2"/>
          <a:lstStyle/>
          <a:p>
            <a:r>
              <a:rPr lang="en-GB" dirty="0" smtClean="0">
                <a:solidFill>
                  <a:schemeClr val="bg1"/>
                </a:solidFill>
              </a:rPr>
              <a:t>G7-GOOS liaison</a:t>
            </a:r>
          </a:p>
          <a:p>
            <a:r>
              <a:rPr lang="en-GB" dirty="0" smtClean="0">
                <a:solidFill>
                  <a:schemeClr val="bg1"/>
                </a:solidFill>
              </a:rPr>
              <a:t>Sustainability</a:t>
            </a:r>
          </a:p>
          <a:p>
            <a:r>
              <a:rPr lang="en-GB" dirty="0" smtClean="0">
                <a:solidFill>
                  <a:schemeClr val="bg1"/>
                </a:solidFill>
              </a:rPr>
              <a:t>Augmented observatories</a:t>
            </a:r>
          </a:p>
          <a:p>
            <a:r>
              <a:rPr lang="en-GB" dirty="0" smtClean="0">
                <a:solidFill>
                  <a:schemeClr val="bg1"/>
                </a:solidFill>
              </a:rPr>
              <a:t>Biogeochemical Argo</a:t>
            </a:r>
          </a:p>
          <a:p>
            <a:r>
              <a:rPr lang="en-GB" dirty="0" smtClean="0">
                <a:solidFill>
                  <a:schemeClr val="bg1"/>
                </a:solidFill>
              </a:rPr>
              <a:t>Deep Argo</a:t>
            </a:r>
          </a:p>
          <a:p>
            <a:endParaRPr lang="en-GB" dirty="0">
              <a:solidFill>
                <a:schemeClr val="bg1"/>
              </a:solidFill>
            </a:endParaRPr>
          </a:p>
          <a:p>
            <a:r>
              <a:rPr lang="en-GB" dirty="0" smtClean="0">
                <a:solidFill>
                  <a:schemeClr val="bg1"/>
                </a:solidFill>
              </a:rPr>
              <a:t>Gliders</a:t>
            </a:r>
          </a:p>
          <a:p>
            <a:r>
              <a:rPr lang="en-GB" dirty="0" smtClean="0">
                <a:solidFill>
                  <a:schemeClr val="bg1"/>
                </a:solidFill>
              </a:rPr>
              <a:t>GLOSS</a:t>
            </a:r>
          </a:p>
          <a:p>
            <a:r>
              <a:rPr lang="en-GB" dirty="0" smtClean="0">
                <a:solidFill>
                  <a:schemeClr val="bg1"/>
                </a:solidFill>
              </a:rPr>
              <a:t>Research Vessels</a:t>
            </a:r>
          </a:p>
          <a:p>
            <a:r>
              <a:rPr lang="en-GB" dirty="0" smtClean="0">
                <a:solidFill>
                  <a:schemeClr val="bg1"/>
                </a:solidFill>
              </a:rPr>
              <a:t>Sensors</a:t>
            </a:r>
          </a:p>
          <a:p>
            <a:r>
              <a:rPr lang="en-GB" dirty="0" smtClean="0">
                <a:solidFill>
                  <a:schemeClr val="bg1"/>
                </a:solidFill>
              </a:rPr>
              <a:t>Underway</a:t>
            </a:r>
          </a:p>
          <a:p>
            <a:endParaRPr lang="en-GB" dirty="0">
              <a:solidFill>
                <a:schemeClr val="bg1"/>
              </a:solidFill>
            </a:endParaRPr>
          </a:p>
        </p:txBody>
      </p:sp>
    </p:spTree>
    <p:extLst>
      <p:ext uri="{BB962C8B-B14F-4D97-AF65-F5344CB8AC3E}">
        <p14:creationId xmlns:p14="http://schemas.microsoft.com/office/powerpoint/2010/main" val="552910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G7-GOOS liaiso</a:t>
            </a:r>
            <a:r>
              <a:rPr lang="en-GB" dirty="0">
                <a:solidFill>
                  <a:schemeClr val="bg1"/>
                </a:solidFill>
              </a:rPr>
              <a:t>n</a:t>
            </a:r>
          </a:p>
        </p:txBody>
      </p:sp>
      <p:sp>
        <p:nvSpPr>
          <p:cNvPr id="3" name="Content Placeholder 2"/>
          <p:cNvSpPr>
            <a:spLocks noGrp="1"/>
          </p:cNvSpPr>
          <p:nvPr>
            <p:ph idx="1"/>
          </p:nvPr>
        </p:nvSpPr>
        <p:spPr>
          <a:xfrm>
            <a:off x="107504" y="1052736"/>
            <a:ext cx="8928992" cy="5760640"/>
          </a:xfrm>
        </p:spPr>
        <p:txBody>
          <a:bodyPr>
            <a:noAutofit/>
          </a:bodyPr>
          <a:lstStyle/>
          <a:p>
            <a:pPr marL="0" indent="0">
              <a:spcBef>
                <a:spcPts val="100"/>
              </a:spcBef>
              <a:buNone/>
            </a:pPr>
            <a:r>
              <a:rPr lang="en-GB" sz="2800" dirty="0" smtClean="0">
                <a:solidFill>
                  <a:schemeClr val="bg1"/>
                </a:solidFill>
              </a:rPr>
              <a:t>Excerpts from GOOS Steering Committee statement:</a:t>
            </a:r>
          </a:p>
          <a:p>
            <a:pPr>
              <a:spcBef>
                <a:spcPts val="100"/>
              </a:spcBef>
            </a:pPr>
            <a:r>
              <a:rPr lang="en-GB" sz="2800" dirty="0" smtClean="0">
                <a:solidFill>
                  <a:schemeClr val="bg1"/>
                </a:solidFill>
              </a:rPr>
              <a:t>GOOS has </a:t>
            </a:r>
            <a:r>
              <a:rPr lang="en-GB" sz="2800" dirty="0">
                <a:solidFill>
                  <a:schemeClr val="bg1"/>
                </a:solidFill>
              </a:rPr>
              <a:t>already played a key role in </a:t>
            </a:r>
            <a:r>
              <a:rPr lang="en-GB" sz="2800" dirty="0" smtClean="0">
                <a:solidFill>
                  <a:schemeClr val="bg1"/>
                </a:solidFill>
              </a:rPr>
              <a:t>…the </a:t>
            </a:r>
            <a:r>
              <a:rPr lang="en-GB" sz="2800" dirty="0">
                <a:solidFill>
                  <a:schemeClr val="bg1"/>
                </a:solidFill>
              </a:rPr>
              <a:t>delivery of sustained ocean observations </a:t>
            </a:r>
            <a:r>
              <a:rPr lang="en-GB" sz="2800" dirty="0" smtClean="0">
                <a:solidFill>
                  <a:schemeClr val="bg1"/>
                </a:solidFill>
              </a:rPr>
              <a:t>...</a:t>
            </a:r>
            <a:r>
              <a:rPr lang="en-GB" sz="2800" dirty="0">
                <a:solidFill>
                  <a:schemeClr val="bg1"/>
                </a:solidFill>
              </a:rPr>
              <a:t>  Its forward strategy recognises the need for a major increase in coordinated activity to adequately address the issue of </a:t>
            </a:r>
            <a:r>
              <a:rPr lang="en-GB" sz="2800" u="sng" dirty="0">
                <a:solidFill>
                  <a:srgbClr val="FFFF00"/>
                </a:solidFill>
              </a:rPr>
              <a:t>ocean health</a:t>
            </a:r>
            <a:r>
              <a:rPr lang="en-GB" sz="2800" dirty="0" smtClean="0">
                <a:solidFill>
                  <a:schemeClr val="bg1"/>
                </a:solidFill>
              </a:rPr>
              <a:t>.</a:t>
            </a:r>
          </a:p>
          <a:p>
            <a:pPr>
              <a:spcBef>
                <a:spcPts val="100"/>
              </a:spcBef>
            </a:pPr>
            <a:endParaRPr lang="en-GB" sz="2800" dirty="0">
              <a:solidFill>
                <a:schemeClr val="bg1"/>
              </a:solidFill>
            </a:endParaRPr>
          </a:p>
          <a:p>
            <a:pPr>
              <a:spcBef>
                <a:spcPts val="100"/>
              </a:spcBef>
            </a:pPr>
            <a:r>
              <a:rPr lang="en-GB" sz="2800" dirty="0" smtClean="0">
                <a:solidFill>
                  <a:schemeClr val="bg1"/>
                </a:solidFill>
              </a:rPr>
              <a:t>GOOS </a:t>
            </a:r>
            <a:r>
              <a:rPr lang="en-GB" sz="2800" dirty="0">
                <a:solidFill>
                  <a:schemeClr val="bg1"/>
                </a:solidFill>
              </a:rPr>
              <a:t>is a natural partner to work with to ensure this array of capabilities are harnessed to deliver a step-change in our understanding of the ocean’s health. </a:t>
            </a:r>
            <a:endParaRPr lang="en-GB" sz="2800" dirty="0" smtClean="0">
              <a:solidFill>
                <a:schemeClr val="bg1"/>
              </a:solidFill>
            </a:endParaRPr>
          </a:p>
          <a:p>
            <a:pPr>
              <a:spcBef>
                <a:spcPts val="100"/>
              </a:spcBef>
            </a:pPr>
            <a:endParaRPr lang="en-GB" sz="2800" dirty="0">
              <a:solidFill>
                <a:schemeClr val="bg1"/>
              </a:solidFill>
            </a:endParaRPr>
          </a:p>
          <a:p>
            <a:pPr>
              <a:spcBef>
                <a:spcPts val="100"/>
              </a:spcBef>
            </a:pPr>
            <a:r>
              <a:rPr lang="en-GB" sz="2800" dirty="0" smtClean="0">
                <a:solidFill>
                  <a:schemeClr val="bg1"/>
                </a:solidFill>
              </a:rPr>
              <a:t>Appropriate </a:t>
            </a:r>
            <a:r>
              <a:rPr lang="en-GB" sz="2800" dirty="0">
                <a:solidFill>
                  <a:schemeClr val="bg1"/>
                </a:solidFill>
              </a:rPr>
              <a:t>resourcing of the already under-funded GOOS office to adequately coordinate the necessary enhancement of ocean observing efforts is needed. </a:t>
            </a:r>
          </a:p>
        </p:txBody>
      </p:sp>
    </p:spTree>
    <p:extLst>
      <p:ext uri="{BB962C8B-B14F-4D97-AF65-F5344CB8AC3E}">
        <p14:creationId xmlns:p14="http://schemas.microsoft.com/office/powerpoint/2010/main" val="1570955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Sustainability</a:t>
            </a:r>
            <a:endParaRPr lang="en-GB" dirty="0">
              <a:solidFill>
                <a:schemeClr val="bg1"/>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chemeClr val="bg1"/>
                </a:solidFill>
              </a:rPr>
              <a:t>AORC-</a:t>
            </a:r>
            <a:r>
              <a:rPr lang="en-US" dirty="0" err="1" smtClean="0">
                <a:solidFill>
                  <a:schemeClr val="bg1"/>
                </a:solidFill>
              </a:rPr>
              <a:t>AtlantOS</a:t>
            </a:r>
            <a:r>
              <a:rPr lang="en-US" dirty="0" smtClean="0">
                <a:solidFill>
                  <a:schemeClr val="bg1"/>
                </a:solidFill>
              </a:rPr>
              <a:t> </a:t>
            </a:r>
            <a:r>
              <a:rPr lang="en-US" dirty="0">
                <a:solidFill>
                  <a:schemeClr val="bg1"/>
                </a:solidFill>
              </a:rPr>
              <a:t>Exchange of Ideas on the Sustainability of Ocean Observing in the Atlantic Ocean </a:t>
            </a:r>
            <a:r>
              <a:rPr lang="en-US" dirty="0" smtClean="0">
                <a:solidFill>
                  <a:schemeClr val="bg1"/>
                </a:solidFill>
              </a:rPr>
              <a:t>Region took </a:t>
            </a:r>
            <a:r>
              <a:rPr lang="en-US" dirty="0">
                <a:solidFill>
                  <a:schemeClr val="bg1"/>
                </a:solidFill>
              </a:rPr>
              <a:t>place in Washington in April </a:t>
            </a:r>
            <a:endParaRPr lang="en-US" dirty="0" smtClean="0">
              <a:solidFill>
                <a:schemeClr val="bg1"/>
              </a:solidFill>
            </a:endParaRPr>
          </a:p>
          <a:p>
            <a:r>
              <a:rPr lang="en-US" dirty="0">
                <a:solidFill>
                  <a:schemeClr val="bg1"/>
                </a:solidFill>
              </a:rPr>
              <a:t>H</a:t>
            </a:r>
            <a:r>
              <a:rPr lang="en-US" dirty="0" smtClean="0">
                <a:solidFill>
                  <a:schemeClr val="bg1"/>
                </a:solidFill>
              </a:rPr>
              <a:t>ighlighted </a:t>
            </a:r>
            <a:r>
              <a:rPr lang="en-US" dirty="0">
                <a:solidFill>
                  <a:schemeClr val="bg1"/>
                </a:solidFill>
              </a:rPr>
              <a:t>the need to identify where resources are most needed and to avoid duplication of effort. </a:t>
            </a:r>
            <a:endParaRPr lang="en-US" dirty="0" smtClean="0">
              <a:solidFill>
                <a:schemeClr val="bg1"/>
              </a:solidFill>
            </a:endParaRPr>
          </a:p>
          <a:p>
            <a:r>
              <a:rPr lang="en-US" dirty="0" smtClean="0">
                <a:solidFill>
                  <a:schemeClr val="bg1"/>
                </a:solidFill>
              </a:rPr>
              <a:t>An </a:t>
            </a:r>
            <a:r>
              <a:rPr lang="en-US" dirty="0">
                <a:solidFill>
                  <a:schemeClr val="bg1"/>
                </a:solidFill>
              </a:rPr>
              <a:t>analysis </a:t>
            </a:r>
            <a:r>
              <a:rPr lang="en-US" dirty="0" smtClean="0">
                <a:solidFill>
                  <a:schemeClr val="bg1"/>
                </a:solidFill>
              </a:rPr>
              <a:t>performed by GOOS to inform </a:t>
            </a:r>
            <a:r>
              <a:rPr lang="en-US" dirty="0">
                <a:solidFill>
                  <a:schemeClr val="bg1"/>
                </a:solidFill>
              </a:rPr>
              <a:t>G7-GOOS liaison has been valuable in this regard. </a:t>
            </a:r>
            <a:endParaRPr lang="en-US" dirty="0" smtClean="0">
              <a:solidFill>
                <a:schemeClr val="bg1"/>
              </a:solidFill>
            </a:endParaRPr>
          </a:p>
          <a:p>
            <a:r>
              <a:rPr lang="en-US" dirty="0" smtClean="0">
                <a:solidFill>
                  <a:schemeClr val="bg1"/>
                </a:solidFill>
              </a:rPr>
              <a:t>A </a:t>
            </a:r>
            <a:r>
              <a:rPr lang="en-US" dirty="0">
                <a:solidFill>
                  <a:schemeClr val="bg1"/>
                </a:solidFill>
              </a:rPr>
              <a:t>similar analysis across ongoing national and multi-national observational </a:t>
            </a:r>
            <a:r>
              <a:rPr lang="en-US" dirty="0" err="1">
                <a:solidFill>
                  <a:schemeClr val="bg1"/>
                </a:solidFill>
              </a:rPr>
              <a:t>programmes</a:t>
            </a:r>
            <a:r>
              <a:rPr lang="en-US" dirty="0">
                <a:solidFill>
                  <a:schemeClr val="bg1"/>
                </a:solidFill>
              </a:rPr>
              <a:t> would also be of value but may require resourcing.</a:t>
            </a:r>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2169353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Augmented observatories</a:t>
            </a:r>
            <a:endParaRPr lang="en-GB" dirty="0">
              <a:solidFill>
                <a:schemeClr val="bg1"/>
              </a:solidFill>
            </a:endParaRPr>
          </a:p>
        </p:txBody>
      </p:sp>
      <p:sp>
        <p:nvSpPr>
          <p:cNvPr id="3" name="Content Placeholder 2"/>
          <p:cNvSpPr>
            <a:spLocks noGrp="1"/>
          </p:cNvSpPr>
          <p:nvPr>
            <p:ph idx="1"/>
          </p:nvPr>
        </p:nvSpPr>
        <p:spPr>
          <a:xfrm>
            <a:off x="179512" y="1052736"/>
            <a:ext cx="8784976" cy="5688632"/>
          </a:xfrm>
        </p:spPr>
        <p:txBody>
          <a:bodyPr>
            <a:normAutofit fontScale="92500" lnSpcReduction="20000"/>
          </a:bodyPr>
          <a:lstStyle/>
          <a:p>
            <a:r>
              <a:rPr lang="en-US" dirty="0">
                <a:solidFill>
                  <a:schemeClr val="bg1"/>
                </a:solidFill>
              </a:rPr>
              <a:t>W</a:t>
            </a:r>
            <a:r>
              <a:rPr lang="en-US" dirty="0" smtClean="0">
                <a:solidFill>
                  <a:schemeClr val="bg1"/>
                </a:solidFill>
              </a:rPr>
              <a:t>orking group set up with members </a:t>
            </a:r>
            <a:r>
              <a:rPr lang="en-US" dirty="0">
                <a:solidFill>
                  <a:schemeClr val="bg1"/>
                </a:solidFill>
              </a:rPr>
              <a:t>from across </a:t>
            </a:r>
            <a:r>
              <a:rPr lang="en-US" dirty="0" smtClean="0">
                <a:solidFill>
                  <a:schemeClr val="bg1"/>
                </a:solidFill>
              </a:rPr>
              <a:t>G7</a:t>
            </a:r>
          </a:p>
          <a:p>
            <a:r>
              <a:rPr lang="en-US" dirty="0" smtClean="0">
                <a:solidFill>
                  <a:schemeClr val="bg1"/>
                </a:solidFill>
              </a:rPr>
              <a:t>Workshop held </a:t>
            </a:r>
            <a:r>
              <a:rPr lang="en-US" dirty="0">
                <a:solidFill>
                  <a:schemeClr val="bg1"/>
                </a:solidFill>
              </a:rPr>
              <a:t>in Naples (June 13-15), </a:t>
            </a:r>
            <a:r>
              <a:rPr lang="en-US" dirty="0" smtClean="0">
                <a:solidFill>
                  <a:schemeClr val="bg1"/>
                </a:solidFill>
              </a:rPr>
              <a:t>hosted </a:t>
            </a:r>
            <a:r>
              <a:rPr lang="en-US" dirty="0">
                <a:solidFill>
                  <a:schemeClr val="bg1"/>
                </a:solidFill>
              </a:rPr>
              <a:t>by the </a:t>
            </a:r>
            <a:r>
              <a:rPr lang="en-US" dirty="0" err="1">
                <a:solidFill>
                  <a:schemeClr val="bg1"/>
                </a:solidFill>
              </a:rPr>
              <a:t>Stazione</a:t>
            </a:r>
            <a:r>
              <a:rPr lang="en-US" dirty="0">
                <a:solidFill>
                  <a:schemeClr val="bg1"/>
                </a:solidFill>
              </a:rPr>
              <a:t> </a:t>
            </a:r>
            <a:r>
              <a:rPr lang="en-US" dirty="0" err="1">
                <a:solidFill>
                  <a:schemeClr val="bg1"/>
                </a:solidFill>
              </a:rPr>
              <a:t>Zoologica</a:t>
            </a:r>
            <a:r>
              <a:rPr lang="en-US" dirty="0">
                <a:solidFill>
                  <a:schemeClr val="bg1"/>
                </a:solidFill>
              </a:rPr>
              <a:t> Anton </a:t>
            </a:r>
            <a:r>
              <a:rPr lang="en-US" dirty="0" err="1">
                <a:solidFill>
                  <a:schemeClr val="bg1"/>
                </a:solidFill>
              </a:rPr>
              <a:t>Dohrn</a:t>
            </a:r>
            <a:r>
              <a:rPr lang="en-US" dirty="0">
                <a:solidFill>
                  <a:schemeClr val="bg1"/>
                </a:solidFill>
              </a:rPr>
              <a:t>, to discuss locations and design of future augmented observatories. </a:t>
            </a:r>
            <a:endParaRPr lang="en-US" dirty="0" smtClean="0">
              <a:solidFill>
                <a:schemeClr val="bg1"/>
              </a:solidFill>
            </a:endParaRPr>
          </a:p>
          <a:p>
            <a:r>
              <a:rPr lang="en-US" dirty="0" smtClean="0">
                <a:solidFill>
                  <a:schemeClr val="bg1"/>
                </a:solidFill>
              </a:rPr>
              <a:t>A </a:t>
            </a:r>
            <a:r>
              <a:rPr lang="en-US" dirty="0">
                <a:solidFill>
                  <a:schemeClr val="bg1"/>
                </a:solidFill>
              </a:rPr>
              <a:t>briefing summary on this workshop is </a:t>
            </a:r>
            <a:r>
              <a:rPr lang="en-US" dirty="0" smtClean="0">
                <a:solidFill>
                  <a:schemeClr val="bg1"/>
                </a:solidFill>
              </a:rPr>
              <a:t>available and a position paper is </a:t>
            </a:r>
            <a:r>
              <a:rPr lang="en-US" dirty="0" err="1" smtClean="0">
                <a:solidFill>
                  <a:schemeClr val="bg1"/>
                </a:solidFill>
              </a:rPr>
              <a:t>beng</a:t>
            </a:r>
            <a:r>
              <a:rPr lang="en-US" dirty="0" smtClean="0">
                <a:solidFill>
                  <a:schemeClr val="bg1"/>
                </a:solidFill>
              </a:rPr>
              <a:t> drafted.</a:t>
            </a:r>
          </a:p>
          <a:p>
            <a:r>
              <a:rPr lang="en-US" dirty="0" smtClean="0">
                <a:solidFill>
                  <a:schemeClr val="bg1"/>
                </a:solidFill>
              </a:rPr>
              <a:t>The </a:t>
            </a:r>
            <a:r>
              <a:rPr lang="en-US" dirty="0">
                <a:solidFill>
                  <a:schemeClr val="bg1"/>
                </a:solidFill>
              </a:rPr>
              <a:t>need for a holistic approach was agreed; one that makes full use of existent technology and techniques, including developing optical methods, whilst recognizing and planning for the major contribution that omics technology will make to the study of marine biology and monitoring</a:t>
            </a:r>
            <a:r>
              <a:rPr lang="en-US" dirty="0" smtClean="0">
                <a:solidFill>
                  <a:schemeClr val="bg1"/>
                </a:solidFill>
              </a:rPr>
              <a:t>.</a:t>
            </a:r>
          </a:p>
          <a:p>
            <a:r>
              <a:rPr lang="en-US" dirty="0" smtClean="0">
                <a:solidFill>
                  <a:schemeClr val="bg1"/>
                </a:solidFill>
              </a:rPr>
              <a:t>Italy have completed a 1 year pilot study near Naples</a:t>
            </a:r>
          </a:p>
          <a:p>
            <a:r>
              <a:rPr lang="en-US" dirty="0" smtClean="0">
                <a:solidFill>
                  <a:schemeClr val="bg1"/>
                </a:solidFill>
              </a:rPr>
              <a:t>Discussions to identify ‘umbrellas’: EMSO, EMBN…</a:t>
            </a:r>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Biogeochemical Argo</a:t>
            </a:r>
            <a:endParaRPr lang="en-GB" dirty="0">
              <a:solidFill>
                <a:schemeClr val="bg1"/>
              </a:solidFill>
            </a:endParaRPr>
          </a:p>
        </p:txBody>
      </p:sp>
      <p:sp>
        <p:nvSpPr>
          <p:cNvPr id="3" name="Content Placeholder 2"/>
          <p:cNvSpPr>
            <a:spLocks noGrp="1"/>
          </p:cNvSpPr>
          <p:nvPr>
            <p:ph idx="1"/>
          </p:nvPr>
        </p:nvSpPr>
        <p:spPr>
          <a:xfrm>
            <a:off x="179512" y="1196752"/>
            <a:ext cx="8784976" cy="5544616"/>
          </a:xfrm>
        </p:spPr>
        <p:txBody>
          <a:bodyPr>
            <a:normAutofit fontScale="85000" lnSpcReduction="10000"/>
          </a:bodyPr>
          <a:lstStyle/>
          <a:p>
            <a:r>
              <a:rPr lang="en-US" dirty="0">
                <a:solidFill>
                  <a:schemeClr val="bg1"/>
                </a:solidFill>
              </a:rPr>
              <a:t>A</a:t>
            </a:r>
            <a:r>
              <a:rPr lang="en-US" dirty="0" smtClean="0">
                <a:solidFill>
                  <a:schemeClr val="bg1"/>
                </a:solidFill>
              </a:rPr>
              <a:t>n </a:t>
            </a:r>
            <a:r>
              <a:rPr lang="en-US" dirty="0">
                <a:solidFill>
                  <a:schemeClr val="bg1"/>
                </a:solidFill>
              </a:rPr>
              <a:t>implementation plan for BGC Argo </a:t>
            </a:r>
            <a:r>
              <a:rPr lang="en-US" dirty="0" err="1" smtClean="0">
                <a:solidFill>
                  <a:schemeClr val="bg1"/>
                </a:solidFill>
              </a:rPr>
              <a:t>alredy</a:t>
            </a:r>
            <a:r>
              <a:rPr lang="en-US" dirty="0" smtClean="0">
                <a:solidFill>
                  <a:schemeClr val="bg1"/>
                </a:solidFill>
              </a:rPr>
              <a:t> exists:</a:t>
            </a:r>
          </a:p>
          <a:p>
            <a:pPr marL="0" indent="0">
              <a:buNone/>
            </a:pPr>
            <a:r>
              <a:rPr lang="en-US" dirty="0">
                <a:solidFill>
                  <a:schemeClr val="bg1"/>
                </a:solidFill>
              </a:rPr>
              <a:t>	</a:t>
            </a:r>
            <a:r>
              <a:rPr lang="en-US" dirty="0" smtClean="0">
                <a:solidFill>
                  <a:srgbClr val="FFFF00"/>
                </a:solidFill>
              </a:rPr>
              <a:t>http</a:t>
            </a:r>
            <a:r>
              <a:rPr lang="en-US" dirty="0">
                <a:solidFill>
                  <a:srgbClr val="FFFF00"/>
                </a:solidFill>
              </a:rPr>
              <a:t>://biogeochemical-argo.org</a:t>
            </a:r>
            <a:r>
              <a:rPr lang="en-US" dirty="0" smtClean="0">
                <a:solidFill>
                  <a:srgbClr val="FFFF00"/>
                </a:solidFill>
              </a:rPr>
              <a:t>/</a:t>
            </a:r>
          </a:p>
          <a:p>
            <a:r>
              <a:rPr lang="en-US" dirty="0" smtClean="0">
                <a:solidFill>
                  <a:schemeClr val="bg1"/>
                </a:solidFill>
              </a:rPr>
              <a:t>Defines </a:t>
            </a:r>
            <a:r>
              <a:rPr lang="en-US" dirty="0">
                <a:solidFill>
                  <a:schemeClr val="bg1"/>
                </a:solidFill>
              </a:rPr>
              <a:t>a target for a global BGC Argo array:  about 1000 BGC profiling floats would provide the needed resolution </a:t>
            </a:r>
            <a:endParaRPr lang="en-US" dirty="0" smtClean="0">
              <a:solidFill>
                <a:schemeClr val="bg1"/>
              </a:solidFill>
            </a:endParaRPr>
          </a:p>
          <a:p>
            <a:r>
              <a:rPr lang="en-US" dirty="0" smtClean="0">
                <a:solidFill>
                  <a:schemeClr val="bg1"/>
                </a:solidFill>
              </a:rPr>
              <a:t>With </a:t>
            </a:r>
            <a:r>
              <a:rPr lang="en-US" dirty="0">
                <a:solidFill>
                  <a:schemeClr val="bg1"/>
                </a:solidFill>
              </a:rPr>
              <a:t>an endurance of four years for a float, this system would require the procurement and deployment of 250 new floats per year to maintain a 1000 float array.  </a:t>
            </a:r>
            <a:endParaRPr lang="en-US" dirty="0" smtClean="0">
              <a:solidFill>
                <a:schemeClr val="bg1"/>
              </a:solidFill>
            </a:endParaRPr>
          </a:p>
          <a:p>
            <a:r>
              <a:rPr lang="en-US" dirty="0" smtClean="0">
                <a:solidFill>
                  <a:schemeClr val="bg1"/>
                </a:solidFill>
              </a:rPr>
              <a:t>A </a:t>
            </a:r>
            <a:r>
              <a:rPr lang="en-US" dirty="0">
                <a:solidFill>
                  <a:schemeClr val="bg1"/>
                </a:solidFill>
              </a:rPr>
              <a:t>global BGC Argo system would cost about $</a:t>
            </a:r>
            <a:r>
              <a:rPr lang="en-US" dirty="0" smtClean="0">
                <a:solidFill>
                  <a:schemeClr val="bg1"/>
                </a:solidFill>
              </a:rPr>
              <a:t>25M </a:t>
            </a:r>
            <a:r>
              <a:rPr lang="en-US" dirty="0">
                <a:solidFill>
                  <a:schemeClr val="bg1"/>
                </a:solidFill>
              </a:rPr>
              <a:t>annually.  </a:t>
            </a:r>
            <a:endParaRPr lang="en-US" dirty="0" smtClean="0">
              <a:solidFill>
                <a:schemeClr val="bg1"/>
              </a:solidFill>
            </a:endParaRPr>
          </a:p>
          <a:p>
            <a:r>
              <a:rPr lang="en-US" dirty="0" smtClean="0">
                <a:solidFill>
                  <a:schemeClr val="bg1"/>
                </a:solidFill>
              </a:rPr>
              <a:t>The </a:t>
            </a:r>
            <a:r>
              <a:rPr lang="en-US" dirty="0">
                <a:solidFill>
                  <a:schemeClr val="bg1"/>
                </a:solidFill>
              </a:rPr>
              <a:t>full-scale implementation of a global BGC Argo system with 1000 floats is feasible within a decade. </a:t>
            </a:r>
            <a:endParaRPr lang="en-US" dirty="0" smtClean="0">
              <a:solidFill>
                <a:schemeClr val="bg1"/>
              </a:solidFill>
            </a:endParaRPr>
          </a:p>
          <a:p>
            <a:r>
              <a:rPr lang="en-US" dirty="0" smtClean="0">
                <a:solidFill>
                  <a:schemeClr val="bg1"/>
                </a:solidFill>
              </a:rPr>
              <a:t>Successful</a:t>
            </a:r>
            <a:r>
              <a:rPr lang="en-US" dirty="0">
                <a:solidFill>
                  <a:schemeClr val="bg1"/>
                </a:solidFill>
              </a:rPr>
              <a:t>, ongoing pilot projects (e.g. </a:t>
            </a:r>
            <a:r>
              <a:rPr lang="en-US" dirty="0" err="1">
                <a:solidFill>
                  <a:schemeClr val="bg1"/>
                </a:solidFill>
              </a:rPr>
              <a:t>Remocean</a:t>
            </a:r>
            <a:r>
              <a:rPr lang="en-US" dirty="0">
                <a:solidFill>
                  <a:schemeClr val="bg1"/>
                </a:solidFill>
              </a:rPr>
              <a:t> and NAOS in France, </a:t>
            </a:r>
            <a:r>
              <a:rPr lang="en-US" dirty="0" err="1">
                <a:solidFill>
                  <a:schemeClr val="bg1"/>
                </a:solidFill>
              </a:rPr>
              <a:t>Soccom</a:t>
            </a:r>
            <a:r>
              <a:rPr lang="en-US" dirty="0">
                <a:solidFill>
                  <a:schemeClr val="bg1"/>
                </a:solidFill>
              </a:rPr>
              <a:t> in the US) have provided the foundation and start for such a system.  </a:t>
            </a:r>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Deep Argo</a:t>
            </a:r>
            <a:endParaRPr lang="en-GB" dirty="0">
              <a:solidFill>
                <a:schemeClr val="bg1"/>
              </a:solidFill>
            </a:endParaRPr>
          </a:p>
        </p:txBody>
      </p:sp>
      <p:sp>
        <p:nvSpPr>
          <p:cNvPr id="3" name="Content Placeholder 2"/>
          <p:cNvSpPr>
            <a:spLocks noGrp="1"/>
          </p:cNvSpPr>
          <p:nvPr>
            <p:ph idx="1"/>
          </p:nvPr>
        </p:nvSpPr>
        <p:spPr>
          <a:xfrm>
            <a:off x="179512" y="1124744"/>
            <a:ext cx="8784976" cy="5616624"/>
          </a:xfrm>
        </p:spPr>
        <p:txBody>
          <a:bodyPr>
            <a:normAutofit fontScale="92500" lnSpcReduction="20000"/>
          </a:bodyPr>
          <a:lstStyle/>
          <a:p>
            <a:r>
              <a:rPr lang="en-US" dirty="0">
                <a:solidFill>
                  <a:schemeClr val="bg1"/>
                </a:solidFill>
              </a:rPr>
              <a:t>The 18</a:t>
            </a:r>
            <a:r>
              <a:rPr lang="en-US" baseline="30000" dirty="0">
                <a:solidFill>
                  <a:schemeClr val="bg1"/>
                </a:solidFill>
              </a:rPr>
              <a:t>th</a:t>
            </a:r>
            <a:r>
              <a:rPr lang="en-US" dirty="0">
                <a:solidFill>
                  <a:schemeClr val="bg1"/>
                </a:solidFill>
              </a:rPr>
              <a:t> Argo Steering Team meeting </a:t>
            </a:r>
            <a:r>
              <a:rPr lang="en-US" dirty="0" smtClean="0">
                <a:solidFill>
                  <a:schemeClr val="bg1"/>
                </a:solidFill>
              </a:rPr>
              <a:t>was held </a:t>
            </a:r>
            <a:r>
              <a:rPr lang="en-US" dirty="0">
                <a:solidFill>
                  <a:schemeClr val="bg1"/>
                </a:solidFill>
              </a:rPr>
              <a:t>in Hobart (14-16 March) </a:t>
            </a:r>
            <a:endParaRPr lang="en-US" dirty="0" smtClean="0">
              <a:solidFill>
                <a:schemeClr val="bg1"/>
              </a:solidFill>
            </a:endParaRPr>
          </a:p>
          <a:p>
            <a:r>
              <a:rPr lang="en-US" dirty="0">
                <a:solidFill>
                  <a:schemeClr val="bg1"/>
                </a:solidFill>
              </a:rPr>
              <a:t>P</a:t>
            </a:r>
            <a:r>
              <a:rPr lang="en-US" dirty="0" smtClean="0">
                <a:solidFill>
                  <a:schemeClr val="bg1"/>
                </a:solidFill>
              </a:rPr>
              <a:t>lans </a:t>
            </a:r>
            <a:r>
              <a:rPr lang="en-US" dirty="0">
                <a:solidFill>
                  <a:schemeClr val="bg1"/>
                </a:solidFill>
              </a:rPr>
              <a:t>for Deep Argo (including the status of Deep Argo pilot arrays and float technical updates</a:t>
            </a:r>
            <a:r>
              <a:rPr lang="en-US" dirty="0" smtClean="0">
                <a:solidFill>
                  <a:schemeClr val="bg1"/>
                </a:solidFill>
              </a:rPr>
              <a:t>) discussed. </a:t>
            </a:r>
          </a:p>
          <a:p>
            <a:r>
              <a:rPr lang="en-US" dirty="0" smtClean="0">
                <a:solidFill>
                  <a:schemeClr val="bg1"/>
                </a:solidFill>
              </a:rPr>
              <a:t>28 </a:t>
            </a:r>
            <a:r>
              <a:rPr lang="en-US" dirty="0">
                <a:solidFill>
                  <a:schemeClr val="bg1"/>
                </a:solidFill>
              </a:rPr>
              <a:t>Deep Argos have been deployed by G7 countries (France 2, Italy 1, Japan 2, USA 23). </a:t>
            </a:r>
            <a:endParaRPr lang="en-US" dirty="0" smtClean="0">
              <a:solidFill>
                <a:schemeClr val="bg1"/>
              </a:solidFill>
            </a:endParaRPr>
          </a:p>
          <a:p>
            <a:r>
              <a:rPr lang="en-US" dirty="0" smtClean="0">
                <a:solidFill>
                  <a:schemeClr val="bg1"/>
                </a:solidFill>
              </a:rPr>
              <a:t>Some </a:t>
            </a:r>
            <a:r>
              <a:rPr lang="en-US" dirty="0">
                <a:solidFill>
                  <a:schemeClr val="bg1"/>
                </a:solidFill>
              </a:rPr>
              <a:t>Deep Argos were newly equipped with a biogeochemical sensor. </a:t>
            </a:r>
            <a:endParaRPr lang="en-US" dirty="0" smtClean="0">
              <a:solidFill>
                <a:schemeClr val="bg1"/>
              </a:solidFill>
            </a:endParaRPr>
          </a:p>
          <a:p>
            <a:r>
              <a:rPr lang="en-US" dirty="0" smtClean="0">
                <a:solidFill>
                  <a:schemeClr val="bg1"/>
                </a:solidFill>
              </a:rPr>
              <a:t>The </a:t>
            </a:r>
            <a:r>
              <a:rPr lang="en-US" dirty="0">
                <a:solidFill>
                  <a:schemeClr val="bg1"/>
                </a:solidFill>
              </a:rPr>
              <a:t>international research community is actively addressing how best to share the data and improve the sensor accuracy, as well, to develop data synthesis techniques.</a:t>
            </a:r>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GB" dirty="0" smtClean="0">
                <a:solidFill>
                  <a:schemeClr val="bg1"/>
                </a:solidFill>
              </a:rPr>
              <a:t>Gliders</a:t>
            </a:r>
            <a:endParaRPr lang="en-GB" dirty="0">
              <a:solidFill>
                <a:schemeClr val="bg1"/>
              </a:solidFill>
            </a:endParaRPr>
          </a:p>
        </p:txBody>
      </p:sp>
      <p:sp>
        <p:nvSpPr>
          <p:cNvPr id="3" name="Content Placeholder 2"/>
          <p:cNvSpPr>
            <a:spLocks noGrp="1"/>
          </p:cNvSpPr>
          <p:nvPr>
            <p:ph idx="1"/>
          </p:nvPr>
        </p:nvSpPr>
        <p:spPr>
          <a:xfrm>
            <a:off x="107504" y="1052736"/>
            <a:ext cx="8928992" cy="5688632"/>
          </a:xfrm>
        </p:spPr>
        <p:txBody>
          <a:bodyPr>
            <a:normAutofit lnSpcReduction="10000"/>
          </a:bodyPr>
          <a:lstStyle/>
          <a:p>
            <a:r>
              <a:rPr lang="en-US" dirty="0">
                <a:solidFill>
                  <a:schemeClr val="bg1"/>
                </a:solidFill>
              </a:rPr>
              <a:t>A briefing note </a:t>
            </a:r>
            <a:r>
              <a:rPr lang="en-US" dirty="0" err="1">
                <a:solidFill>
                  <a:schemeClr val="bg1"/>
                </a:solidFill>
              </a:rPr>
              <a:t>summarising</a:t>
            </a:r>
            <a:r>
              <a:rPr lang="en-US" dirty="0">
                <a:solidFill>
                  <a:schemeClr val="bg1"/>
                </a:solidFill>
              </a:rPr>
              <a:t> current sustained boundary monitoring with gliders has been produced.    </a:t>
            </a:r>
            <a:endParaRPr lang="en-US" dirty="0" smtClean="0">
              <a:solidFill>
                <a:schemeClr val="bg1"/>
              </a:solidFill>
            </a:endParaRPr>
          </a:p>
          <a:p>
            <a:r>
              <a:rPr lang="en-US" dirty="0" smtClean="0">
                <a:solidFill>
                  <a:schemeClr val="bg1"/>
                </a:solidFill>
              </a:rPr>
              <a:t>It </a:t>
            </a:r>
            <a:r>
              <a:rPr lang="en-US" dirty="0">
                <a:solidFill>
                  <a:schemeClr val="bg1"/>
                </a:solidFill>
              </a:rPr>
              <a:t>lists 9 current observing sites and a further 7 sites where there is an aspiration to deliver sustained monitoring when resources permit.   </a:t>
            </a:r>
            <a:endParaRPr lang="en-US" dirty="0" smtClean="0">
              <a:solidFill>
                <a:schemeClr val="bg1"/>
              </a:solidFill>
            </a:endParaRPr>
          </a:p>
          <a:p>
            <a:r>
              <a:rPr lang="en-US" dirty="0" smtClean="0">
                <a:solidFill>
                  <a:schemeClr val="bg1"/>
                </a:solidFill>
              </a:rPr>
              <a:t>A </a:t>
            </a:r>
            <a:r>
              <a:rPr lang="en-US" dirty="0">
                <a:solidFill>
                  <a:schemeClr val="bg1"/>
                </a:solidFill>
              </a:rPr>
              <a:t>survey of polar ocean glider deployments is underway </a:t>
            </a:r>
            <a:r>
              <a:rPr lang="en-US" dirty="0" smtClean="0">
                <a:solidFill>
                  <a:schemeClr val="bg1"/>
                </a:solidFill>
              </a:rPr>
              <a:t>, reporting soon</a:t>
            </a:r>
            <a:r>
              <a:rPr lang="en-US" dirty="0">
                <a:solidFill>
                  <a:schemeClr val="bg1"/>
                </a:solidFill>
              </a:rPr>
              <a:t>.   </a:t>
            </a:r>
            <a:endParaRPr lang="en-US" dirty="0" smtClean="0">
              <a:solidFill>
                <a:schemeClr val="bg1"/>
              </a:solidFill>
            </a:endParaRPr>
          </a:p>
          <a:p>
            <a:r>
              <a:rPr lang="en-US" dirty="0" smtClean="0">
                <a:solidFill>
                  <a:schemeClr val="bg1"/>
                </a:solidFill>
              </a:rPr>
              <a:t>The </a:t>
            </a:r>
            <a:r>
              <a:rPr lang="en-US" dirty="0">
                <a:solidFill>
                  <a:schemeClr val="bg1"/>
                </a:solidFill>
              </a:rPr>
              <a:t>major priority </a:t>
            </a:r>
            <a:r>
              <a:rPr lang="en-US" dirty="0" smtClean="0">
                <a:solidFill>
                  <a:schemeClr val="bg1"/>
                </a:solidFill>
              </a:rPr>
              <a:t>is resources </a:t>
            </a:r>
            <a:r>
              <a:rPr lang="en-US" dirty="0">
                <a:solidFill>
                  <a:schemeClr val="bg1"/>
                </a:solidFill>
              </a:rPr>
              <a:t>to support an office for the coordination of the global glider observation effort in the framework of the GOOS</a:t>
            </a:r>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GB" dirty="0" smtClean="0">
                <a:solidFill>
                  <a:schemeClr val="bg1"/>
                </a:solidFill>
              </a:rPr>
              <a:t>GLOSS</a:t>
            </a:r>
            <a:endParaRPr lang="en-GB" dirty="0">
              <a:solidFill>
                <a:schemeClr val="bg1"/>
              </a:solidFill>
            </a:endParaRPr>
          </a:p>
        </p:txBody>
      </p:sp>
      <p:sp>
        <p:nvSpPr>
          <p:cNvPr id="3" name="Content Placeholder 2"/>
          <p:cNvSpPr>
            <a:spLocks noGrp="1"/>
          </p:cNvSpPr>
          <p:nvPr>
            <p:ph idx="1"/>
          </p:nvPr>
        </p:nvSpPr>
        <p:spPr/>
        <p:txBody>
          <a:bodyPr>
            <a:normAutofit/>
          </a:bodyPr>
          <a:lstStyle/>
          <a:p>
            <a:r>
              <a:rPr lang="en-US" dirty="0">
                <a:solidFill>
                  <a:schemeClr val="bg1"/>
                </a:solidFill>
              </a:rPr>
              <a:t>The GLOSS Group of Experts met in July in conjunction with the WCRP Sea Level Conference </a:t>
            </a:r>
            <a:r>
              <a:rPr lang="fr-FR" dirty="0">
                <a:solidFill>
                  <a:schemeClr val="bg1"/>
                </a:solidFill>
              </a:rPr>
              <a:t>(</a:t>
            </a:r>
            <a:r>
              <a:rPr lang="en-US" dirty="0">
                <a:solidFill>
                  <a:schemeClr val="bg1"/>
                </a:solidFill>
              </a:rPr>
              <a:t>July 10-14 2017, Columbia University New York). </a:t>
            </a:r>
            <a:endParaRPr lang="en-US" dirty="0" smtClean="0">
              <a:solidFill>
                <a:schemeClr val="bg1"/>
              </a:solidFill>
            </a:endParaRPr>
          </a:p>
          <a:p>
            <a:r>
              <a:rPr lang="en-US" dirty="0" smtClean="0">
                <a:solidFill>
                  <a:schemeClr val="bg1"/>
                </a:solidFill>
              </a:rPr>
              <a:t>They </a:t>
            </a:r>
            <a:r>
              <a:rPr lang="en-US" dirty="0">
                <a:solidFill>
                  <a:schemeClr val="bg1"/>
                </a:solidFill>
              </a:rPr>
              <a:t>agreed to work with G7 points of contact to discern a set of actions that could be considered by G7 science </a:t>
            </a:r>
            <a:r>
              <a:rPr lang="en-US" dirty="0" smtClean="0">
                <a:solidFill>
                  <a:schemeClr val="bg1"/>
                </a:solidFill>
              </a:rPr>
              <a:t>minsters.</a:t>
            </a:r>
            <a:endParaRPr lang="en-GB" dirty="0">
              <a:solidFill>
                <a:schemeClr val="bg1"/>
              </a:solidFill>
            </a:endParaRPr>
          </a:p>
        </p:txBody>
      </p:sp>
    </p:spTree>
    <p:extLst>
      <p:ext uri="{BB962C8B-B14F-4D97-AF65-F5344CB8AC3E}">
        <p14:creationId xmlns:p14="http://schemas.microsoft.com/office/powerpoint/2010/main" val="2329085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847</Words>
  <Application>Microsoft Office PowerPoint</Application>
  <PresentationFormat>On-screen Show (4:3)</PresentationFormat>
  <Paragraphs>84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G7 Future of the Seas and Oceans</vt:lpstr>
      <vt:lpstr>Action 1 sub-actions</vt:lpstr>
      <vt:lpstr>G7-GOOS liaison</vt:lpstr>
      <vt:lpstr>Sustainability</vt:lpstr>
      <vt:lpstr>Augmented observatories</vt:lpstr>
      <vt:lpstr>Biogeochemical Argo</vt:lpstr>
      <vt:lpstr>Deep Argo</vt:lpstr>
      <vt:lpstr>Gliders</vt:lpstr>
      <vt:lpstr>GLOSS</vt:lpstr>
      <vt:lpstr>Research vessels</vt:lpstr>
      <vt:lpstr>Sensors</vt:lpstr>
      <vt:lpstr>Underway</vt:lpstr>
    </vt:vector>
  </TitlesOfParts>
  <Company>National Oceanography Centre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G7 Future of the Seas and Oceans</dc:title>
  <dc:creator>Martin</dc:creator>
  <cp:lastModifiedBy>Martin</cp:lastModifiedBy>
  <cp:revision>13</cp:revision>
  <dcterms:created xsi:type="dcterms:W3CDTF">2017-12-05T17:09:54Z</dcterms:created>
  <dcterms:modified xsi:type="dcterms:W3CDTF">2017-12-05T18:07:59Z</dcterms:modified>
</cp:coreProperties>
</file>